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3" r:id="rId2"/>
    <p:sldId id="268" r:id="rId3"/>
    <p:sldId id="262" r:id="rId4"/>
    <p:sldId id="267" r:id="rId5"/>
    <p:sldId id="269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oa\&#1056;&#1072;&#1073;&#1086;&#1095;&#1080;&#1081;%20&#1089;&#1090;&#1086;&#1083;\&#1064;&#1082;&#1086;&#1083;&#1072;%20&#1056;&#1054;&#1057;&#1040;&#1058;&#1054;&#1052;\2014-2015\&#1052;&#1086;&#1085;&#1080;&#1090;&#1086;&#1088;&#1080;&#1085;&#1075;%20&#1091;&#1095;&#1072;&#1089;&#1090;&#1080;&#1103;%20&#1074;%20&#1082;&#1086;&#1085;&#1082;&#1091;&#1088;&#1089;&#1072;&#1093;%20&#1087;&#1088;&#1086;&#1077;&#1082;&#1090;&#1072;%20&#1064;&#1082;&#1086;&#1083;&#1072;%20&#1056;&#1086;&#1089;&#1072;&#1090;&#1086;&#1084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oa\&#1056;&#1072;&#1073;&#1086;&#1095;&#1080;&#1081;%20&#1089;&#1090;&#1086;&#1083;\&#1064;&#1082;&#1086;&#1083;&#1072;%20&#1056;&#1054;&#1057;&#1040;&#1058;&#1054;&#1052;\2014-2015\&#1052;&#1086;&#1085;&#1080;&#1090;&#1086;&#1088;&#1080;&#1085;&#1075;%20&#1091;&#1095;&#1072;&#1089;&#1090;&#1080;&#1103;%20&#1074;%20&#1082;&#1086;&#1085;&#1082;&#1091;&#1088;&#1089;&#1072;&#1093;%20&#1087;&#1088;&#1086;&#1077;&#1082;&#1090;&#1072;%20&#1064;&#1082;&#1086;&#1083;&#1072;%20&#1056;&#1086;&#1089;&#1072;&#1090;&#1086;&#1084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oa\&#1056;&#1072;&#1073;&#1086;&#1095;&#1080;&#1081;%20&#1089;&#1090;&#1086;&#1083;\&#1064;&#1082;&#1086;&#1083;&#1072;%20&#1056;&#1054;&#1057;&#1040;&#1058;&#1054;&#1052;\2014-2015\&#1052;&#1086;&#1085;&#1080;&#1090;&#1086;&#1088;&#1080;&#1085;&#1075;%20&#1091;&#1095;&#1072;&#1089;&#1090;&#1080;&#1103;%20&#1074;%20&#1082;&#1086;&#1085;&#1082;&#1091;&#1088;&#1089;&#1072;&#1093;%20&#1087;&#1088;&#1086;&#1077;&#1082;&#1090;&#1072;%20&#1064;&#1082;&#1086;&#1083;&#1072;%20&#1056;&#1086;&#1089;&#1072;&#1090;&#1086;&#1084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oa\&#1056;&#1072;&#1073;&#1086;&#1095;&#1080;&#1081;%20&#1089;&#1090;&#1086;&#1083;\&#1064;&#1082;&#1086;&#1083;&#1072;%20&#1056;&#1054;&#1057;&#1040;&#1058;&#1054;&#1052;\2014-2015\&#1052;&#1086;&#1085;&#1080;&#1090;&#1086;&#1088;&#1080;&#1085;&#1075;%20&#1091;&#1095;&#1072;&#1089;&#1090;&#1080;&#1103;%20&#1074;%20&#1082;&#1086;&#1085;&#1082;&#1091;&#1088;&#1089;&#1072;&#1093;%20&#1087;&#1088;&#1086;&#1077;&#1082;&#1090;&#1072;%20&#1064;&#1082;&#1086;&#1083;&#1072;%20&#1056;&#1086;&#1089;&#1072;&#1090;&#1086;&#108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'Мониторинг участия'!$B$9</c:f>
              <c:strCache>
                <c:ptCount val="1"/>
                <c:pt idx="0">
                  <c:v>2011/12</c:v>
                </c:pt>
              </c:strCache>
            </c:strRef>
          </c:tx>
          <c:cat>
            <c:strRef>
              <c:f>'Мониторинг участия'!$C$8:$V$8</c:f>
              <c:strCache>
                <c:ptCount val="20"/>
                <c:pt idx="0">
                  <c:v>8</c:v>
                </c:pt>
                <c:pt idx="1">
                  <c:v>62</c:v>
                </c:pt>
                <c:pt idx="2">
                  <c:v>64</c:v>
                </c:pt>
                <c:pt idx="3">
                  <c:v>67</c:v>
                </c:pt>
                <c:pt idx="4">
                  <c:v>71</c:v>
                </c:pt>
                <c:pt idx="5">
                  <c:v>72</c:v>
                </c:pt>
                <c:pt idx="6">
                  <c:v>73</c:v>
                </c:pt>
                <c:pt idx="7">
                  <c:v>74</c:v>
                </c:pt>
                <c:pt idx="8">
                  <c:v>75</c:v>
                </c:pt>
                <c:pt idx="9">
                  <c:v>76</c:v>
                </c:pt>
                <c:pt idx="10">
                  <c:v>лицей</c:v>
                </c:pt>
                <c:pt idx="11">
                  <c:v>ЦДТ</c:v>
                </c:pt>
                <c:pt idx="12">
                  <c:v>ДПЦ</c:v>
                </c:pt>
                <c:pt idx="13">
                  <c:v>ИМЦ</c:v>
                </c:pt>
                <c:pt idx="14">
                  <c:v>ДОУ 6</c:v>
                </c:pt>
                <c:pt idx="15">
                  <c:v>ДОУ 9</c:v>
                </c:pt>
                <c:pt idx="16">
                  <c:v>ДОУ 21</c:v>
                </c:pt>
                <c:pt idx="17">
                  <c:v>ДОУ 23</c:v>
                </c:pt>
                <c:pt idx="18">
                  <c:v>ДОУ 29</c:v>
                </c:pt>
                <c:pt idx="19">
                  <c:v>ДОУ 2</c:v>
                </c:pt>
              </c:strCache>
            </c:strRef>
          </c:cat>
          <c:val>
            <c:numRef>
              <c:f>'Мониторинг участия'!$C$9:$V$9</c:f>
              <c:numCache>
                <c:formatCode>General</c:formatCode>
                <c:ptCount val="20"/>
                <c:pt idx="1">
                  <c:v>1</c:v>
                </c:pt>
                <c:pt idx="2">
                  <c:v>2</c:v>
                </c:pt>
                <c:pt idx="5">
                  <c:v>3</c:v>
                </c:pt>
                <c:pt idx="7">
                  <c:v>1</c:v>
                </c:pt>
                <c:pt idx="8">
                  <c:v>2</c:v>
                </c:pt>
                <c:pt idx="9">
                  <c:v>1</c:v>
                </c:pt>
                <c:pt idx="10">
                  <c:v>3</c:v>
                </c:pt>
                <c:pt idx="11">
                  <c:v>1</c:v>
                </c:pt>
              </c:numCache>
            </c:numRef>
          </c:val>
        </c:ser>
        <c:ser>
          <c:idx val="1"/>
          <c:order val="1"/>
          <c:tx>
            <c:strRef>
              <c:f>'Мониторинг участия'!$B$10</c:f>
              <c:strCache>
                <c:ptCount val="1"/>
                <c:pt idx="0">
                  <c:v>2012/13</c:v>
                </c:pt>
              </c:strCache>
            </c:strRef>
          </c:tx>
          <c:cat>
            <c:strRef>
              <c:f>'Мониторинг участия'!$C$8:$V$8</c:f>
              <c:strCache>
                <c:ptCount val="20"/>
                <c:pt idx="0">
                  <c:v>8</c:v>
                </c:pt>
                <c:pt idx="1">
                  <c:v>62</c:v>
                </c:pt>
                <c:pt idx="2">
                  <c:v>64</c:v>
                </c:pt>
                <c:pt idx="3">
                  <c:v>67</c:v>
                </c:pt>
                <c:pt idx="4">
                  <c:v>71</c:v>
                </c:pt>
                <c:pt idx="5">
                  <c:v>72</c:v>
                </c:pt>
                <c:pt idx="6">
                  <c:v>73</c:v>
                </c:pt>
                <c:pt idx="7">
                  <c:v>74</c:v>
                </c:pt>
                <c:pt idx="8">
                  <c:v>75</c:v>
                </c:pt>
                <c:pt idx="9">
                  <c:v>76</c:v>
                </c:pt>
                <c:pt idx="10">
                  <c:v>лицей</c:v>
                </c:pt>
                <c:pt idx="11">
                  <c:v>ЦДТ</c:v>
                </c:pt>
                <c:pt idx="12">
                  <c:v>ДПЦ</c:v>
                </c:pt>
                <c:pt idx="13">
                  <c:v>ИМЦ</c:v>
                </c:pt>
                <c:pt idx="14">
                  <c:v>ДОУ 6</c:v>
                </c:pt>
                <c:pt idx="15">
                  <c:v>ДОУ 9</c:v>
                </c:pt>
                <c:pt idx="16">
                  <c:v>ДОУ 21</c:v>
                </c:pt>
                <c:pt idx="17">
                  <c:v>ДОУ 23</c:v>
                </c:pt>
                <c:pt idx="18">
                  <c:v>ДОУ 29</c:v>
                </c:pt>
                <c:pt idx="19">
                  <c:v>ДОУ 2</c:v>
                </c:pt>
              </c:strCache>
            </c:strRef>
          </c:cat>
          <c:val>
            <c:numRef>
              <c:f>'Мониторинг участия'!$C$10:$V$10</c:f>
              <c:numCache>
                <c:formatCode>General</c:formatCode>
                <c:ptCount val="20"/>
                <c:pt idx="1">
                  <c:v>1</c:v>
                </c:pt>
                <c:pt idx="2">
                  <c:v>5</c:v>
                </c:pt>
                <c:pt idx="4">
                  <c:v>1</c:v>
                </c:pt>
                <c:pt idx="5">
                  <c:v>3</c:v>
                </c:pt>
                <c:pt idx="7">
                  <c:v>1</c:v>
                </c:pt>
                <c:pt idx="8">
                  <c:v>3</c:v>
                </c:pt>
                <c:pt idx="9">
                  <c:v>1</c:v>
                </c:pt>
                <c:pt idx="10">
                  <c:v>4</c:v>
                </c:pt>
                <c:pt idx="11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</c:numCache>
            </c:numRef>
          </c:val>
        </c:ser>
        <c:ser>
          <c:idx val="2"/>
          <c:order val="2"/>
          <c:tx>
            <c:strRef>
              <c:f>'Мониторинг участия'!$B$11</c:f>
              <c:strCache>
                <c:ptCount val="1"/>
                <c:pt idx="0">
                  <c:v>2013/14</c:v>
                </c:pt>
              </c:strCache>
            </c:strRef>
          </c:tx>
          <c:cat>
            <c:strRef>
              <c:f>'Мониторинг участия'!$C$8:$V$8</c:f>
              <c:strCache>
                <c:ptCount val="20"/>
                <c:pt idx="0">
                  <c:v>8</c:v>
                </c:pt>
                <c:pt idx="1">
                  <c:v>62</c:v>
                </c:pt>
                <c:pt idx="2">
                  <c:v>64</c:v>
                </c:pt>
                <c:pt idx="3">
                  <c:v>67</c:v>
                </c:pt>
                <c:pt idx="4">
                  <c:v>71</c:v>
                </c:pt>
                <c:pt idx="5">
                  <c:v>72</c:v>
                </c:pt>
                <c:pt idx="6">
                  <c:v>73</c:v>
                </c:pt>
                <c:pt idx="7">
                  <c:v>74</c:v>
                </c:pt>
                <c:pt idx="8">
                  <c:v>75</c:v>
                </c:pt>
                <c:pt idx="9">
                  <c:v>76</c:v>
                </c:pt>
                <c:pt idx="10">
                  <c:v>лицей</c:v>
                </c:pt>
                <c:pt idx="11">
                  <c:v>ЦДТ</c:v>
                </c:pt>
                <c:pt idx="12">
                  <c:v>ДПЦ</c:v>
                </c:pt>
                <c:pt idx="13">
                  <c:v>ИМЦ</c:v>
                </c:pt>
                <c:pt idx="14">
                  <c:v>ДОУ 6</c:v>
                </c:pt>
                <c:pt idx="15">
                  <c:v>ДОУ 9</c:v>
                </c:pt>
                <c:pt idx="16">
                  <c:v>ДОУ 21</c:v>
                </c:pt>
                <c:pt idx="17">
                  <c:v>ДОУ 23</c:v>
                </c:pt>
                <c:pt idx="18">
                  <c:v>ДОУ 29</c:v>
                </c:pt>
                <c:pt idx="19">
                  <c:v>ДОУ 2</c:v>
                </c:pt>
              </c:strCache>
            </c:strRef>
          </c:cat>
          <c:val>
            <c:numRef>
              <c:f>'Мониторинг участия'!$C$11:$V$11</c:f>
              <c:numCache>
                <c:formatCode>General</c:formatCode>
                <c:ptCount val="20"/>
                <c:pt idx="2">
                  <c:v>3</c:v>
                </c:pt>
                <c:pt idx="4">
                  <c:v>1</c:v>
                </c:pt>
                <c:pt idx="5">
                  <c:v>2</c:v>
                </c:pt>
                <c:pt idx="7">
                  <c:v>2</c:v>
                </c:pt>
                <c:pt idx="9">
                  <c:v>1</c:v>
                </c:pt>
                <c:pt idx="10">
                  <c:v>3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</c:numCache>
            </c:numRef>
          </c:val>
        </c:ser>
        <c:ser>
          <c:idx val="3"/>
          <c:order val="3"/>
          <c:tx>
            <c:strRef>
              <c:f>'Мониторинг участия'!$B$12</c:f>
              <c:strCache>
                <c:ptCount val="1"/>
                <c:pt idx="0">
                  <c:v>2014/15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'Мониторинг участия'!$C$8:$V$8</c:f>
              <c:strCache>
                <c:ptCount val="20"/>
                <c:pt idx="0">
                  <c:v>8</c:v>
                </c:pt>
                <c:pt idx="1">
                  <c:v>62</c:v>
                </c:pt>
                <c:pt idx="2">
                  <c:v>64</c:v>
                </c:pt>
                <c:pt idx="3">
                  <c:v>67</c:v>
                </c:pt>
                <c:pt idx="4">
                  <c:v>71</c:v>
                </c:pt>
                <c:pt idx="5">
                  <c:v>72</c:v>
                </c:pt>
                <c:pt idx="6">
                  <c:v>73</c:v>
                </c:pt>
                <c:pt idx="7">
                  <c:v>74</c:v>
                </c:pt>
                <c:pt idx="8">
                  <c:v>75</c:v>
                </c:pt>
                <c:pt idx="9">
                  <c:v>76</c:v>
                </c:pt>
                <c:pt idx="10">
                  <c:v>лицей</c:v>
                </c:pt>
                <c:pt idx="11">
                  <c:v>ЦДТ</c:v>
                </c:pt>
                <c:pt idx="12">
                  <c:v>ДПЦ</c:v>
                </c:pt>
                <c:pt idx="13">
                  <c:v>ИМЦ</c:v>
                </c:pt>
                <c:pt idx="14">
                  <c:v>ДОУ 6</c:v>
                </c:pt>
                <c:pt idx="15">
                  <c:v>ДОУ 9</c:v>
                </c:pt>
                <c:pt idx="16">
                  <c:v>ДОУ 21</c:v>
                </c:pt>
                <c:pt idx="17">
                  <c:v>ДОУ 23</c:v>
                </c:pt>
                <c:pt idx="18">
                  <c:v>ДОУ 29</c:v>
                </c:pt>
                <c:pt idx="19">
                  <c:v>ДОУ 2</c:v>
                </c:pt>
              </c:strCache>
            </c:strRef>
          </c:cat>
          <c:val>
            <c:numRef>
              <c:f>'Мониторинг участия'!$C$12:$V$12</c:f>
              <c:numCache>
                <c:formatCode>General</c:formatCode>
                <c:ptCount val="20"/>
                <c:pt idx="2">
                  <c:v>3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3</c:v>
                </c:pt>
                <c:pt idx="10">
                  <c:v>3</c:v>
                </c:pt>
                <c:pt idx="12">
                  <c:v>1</c:v>
                </c:pt>
                <c:pt idx="14">
                  <c:v>2</c:v>
                </c:pt>
                <c:pt idx="19">
                  <c:v>1</c:v>
                </c:pt>
              </c:numCache>
            </c:numRef>
          </c:val>
        </c:ser>
        <c:axId val="94311936"/>
        <c:axId val="94313472"/>
      </c:barChart>
      <c:catAx>
        <c:axId val="9431193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94313472"/>
        <c:crosses val="autoZero"/>
        <c:auto val="1"/>
        <c:lblAlgn val="ctr"/>
        <c:lblOffset val="100"/>
      </c:catAx>
      <c:valAx>
        <c:axId val="94313472"/>
        <c:scaling>
          <c:orientation val="minMax"/>
        </c:scaling>
        <c:axPos val="l"/>
        <c:majorGridlines/>
        <c:numFmt formatCode="General" sourceLinked="1"/>
        <c:tickLblPos val="nextTo"/>
        <c:crossAx val="9431193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/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'Мониторинг участия'!$B$30</c:f>
              <c:strCache>
                <c:ptCount val="1"/>
                <c:pt idx="0">
                  <c:v>2011/12</c:v>
                </c:pt>
              </c:strCache>
            </c:strRef>
          </c:tx>
          <c:cat>
            <c:strRef>
              <c:f>'Мониторинг участия'!$C$29:$U$29</c:f>
              <c:strCache>
                <c:ptCount val="19"/>
                <c:pt idx="0">
                  <c:v>8</c:v>
                </c:pt>
                <c:pt idx="1">
                  <c:v>62</c:v>
                </c:pt>
                <c:pt idx="2">
                  <c:v>64</c:v>
                </c:pt>
                <c:pt idx="3">
                  <c:v>67</c:v>
                </c:pt>
                <c:pt idx="4">
                  <c:v>71</c:v>
                </c:pt>
                <c:pt idx="5">
                  <c:v>72</c:v>
                </c:pt>
                <c:pt idx="6">
                  <c:v>73</c:v>
                </c:pt>
                <c:pt idx="7">
                  <c:v>74</c:v>
                </c:pt>
                <c:pt idx="8">
                  <c:v>75</c:v>
                </c:pt>
                <c:pt idx="9">
                  <c:v>76</c:v>
                </c:pt>
                <c:pt idx="10">
                  <c:v>лицей</c:v>
                </c:pt>
                <c:pt idx="11">
                  <c:v>ЦДТ</c:v>
                </c:pt>
                <c:pt idx="12">
                  <c:v>ДПЦ</c:v>
                </c:pt>
                <c:pt idx="13">
                  <c:v>ИМЦ</c:v>
                </c:pt>
                <c:pt idx="14">
                  <c:v>ДОУ 6</c:v>
                </c:pt>
                <c:pt idx="15">
                  <c:v>ДОУ 9</c:v>
                </c:pt>
                <c:pt idx="16">
                  <c:v>ДОУ 21</c:v>
                </c:pt>
                <c:pt idx="17">
                  <c:v>ДОУ 23</c:v>
                </c:pt>
                <c:pt idx="18">
                  <c:v>ДОУ 29</c:v>
                </c:pt>
              </c:strCache>
            </c:strRef>
          </c:cat>
          <c:val>
            <c:numRef>
              <c:f>'Мониторинг участия'!$C$30:$U$30</c:f>
              <c:numCache>
                <c:formatCode>General</c:formatCode>
                <c:ptCount val="19"/>
                <c:pt idx="2">
                  <c:v>2</c:v>
                </c:pt>
                <c:pt idx="5">
                  <c:v>1</c:v>
                </c:pt>
                <c:pt idx="8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</c:ser>
        <c:ser>
          <c:idx val="1"/>
          <c:order val="1"/>
          <c:tx>
            <c:strRef>
              <c:f>'Мониторинг участия'!$B$31</c:f>
              <c:strCache>
                <c:ptCount val="1"/>
                <c:pt idx="0">
                  <c:v>2012/13</c:v>
                </c:pt>
              </c:strCache>
            </c:strRef>
          </c:tx>
          <c:cat>
            <c:strRef>
              <c:f>'Мониторинг участия'!$C$29:$U$29</c:f>
              <c:strCache>
                <c:ptCount val="19"/>
                <c:pt idx="0">
                  <c:v>8</c:v>
                </c:pt>
                <c:pt idx="1">
                  <c:v>62</c:v>
                </c:pt>
                <c:pt idx="2">
                  <c:v>64</c:v>
                </c:pt>
                <c:pt idx="3">
                  <c:v>67</c:v>
                </c:pt>
                <c:pt idx="4">
                  <c:v>71</c:v>
                </c:pt>
                <c:pt idx="5">
                  <c:v>72</c:v>
                </c:pt>
                <c:pt idx="6">
                  <c:v>73</c:v>
                </c:pt>
                <c:pt idx="7">
                  <c:v>74</c:v>
                </c:pt>
                <c:pt idx="8">
                  <c:v>75</c:v>
                </c:pt>
                <c:pt idx="9">
                  <c:v>76</c:v>
                </c:pt>
                <c:pt idx="10">
                  <c:v>лицей</c:v>
                </c:pt>
                <c:pt idx="11">
                  <c:v>ЦДТ</c:v>
                </c:pt>
                <c:pt idx="12">
                  <c:v>ДПЦ</c:v>
                </c:pt>
                <c:pt idx="13">
                  <c:v>ИМЦ</c:v>
                </c:pt>
                <c:pt idx="14">
                  <c:v>ДОУ 6</c:v>
                </c:pt>
                <c:pt idx="15">
                  <c:v>ДОУ 9</c:v>
                </c:pt>
                <c:pt idx="16">
                  <c:v>ДОУ 21</c:v>
                </c:pt>
                <c:pt idx="17">
                  <c:v>ДОУ 23</c:v>
                </c:pt>
                <c:pt idx="18">
                  <c:v>ДОУ 29</c:v>
                </c:pt>
              </c:strCache>
            </c:strRef>
          </c:cat>
          <c:val>
            <c:numRef>
              <c:f>'Мониторинг участия'!$C$31:$U$31</c:f>
              <c:numCache>
                <c:formatCode>General</c:formatCode>
                <c:ptCount val="19"/>
                <c:pt idx="2">
                  <c:v>2</c:v>
                </c:pt>
                <c:pt idx="5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2</c:v>
                </c:pt>
                <c:pt idx="15">
                  <c:v>1</c:v>
                </c:pt>
                <c:pt idx="18">
                  <c:v>1</c:v>
                </c:pt>
              </c:numCache>
            </c:numRef>
          </c:val>
        </c:ser>
        <c:ser>
          <c:idx val="2"/>
          <c:order val="2"/>
          <c:tx>
            <c:strRef>
              <c:f>'Мониторинг участия'!$B$32</c:f>
              <c:strCache>
                <c:ptCount val="1"/>
                <c:pt idx="0">
                  <c:v>2013/14</c:v>
                </c:pt>
              </c:strCache>
            </c:strRef>
          </c:tx>
          <c:cat>
            <c:strRef>
              <c:f>'Мониторинг участия'!$C$29:$U$29</c:f>
              <c:strCache>
                <c:ptCount val="19"/>
                <c:pt idx="0">
                  <c:v>8</c:v>
                </c:pt>
                <c:pt idx="1">
                  <c:v>62</c:v>
                </c:pt>
                <c:pt idx="2">
                  <c:v>64</c:v>
                </c:pt>
                <c:pt idx="3">
                  <c:v>67</c:v>
                </c:pt>
                <c:pt idx="4">
                  <c:v>71</c:v>
                </c:pt>
                <c:pt idx="5">
                  <c:v>72</c:v>
                </c:pt>
                <c:pt idx="6">
                  <c:v>73</c:v>
                </c:pt>
                <c:pt idx="7">
                  <c:v>74</c:v>
                </c:pt>
                <c:pt idx="8">
                  <c:v>75</c:v>
                </c:pt>
                <c:pt idx="9">
                  <c:v>76</c:v>
                </c:pt>
                <c:pt idx="10">
                  <c:v>лицей</c:v>
                </c:pt>
                <c:pt idx="11">
                  <c:v>ЦДТ</c:v>
                </c:pt>
                <c:pt idx="12">
                  <c:v>ДПЦ</c:v>
                </c:pt>
                <c:pt idx="13">
                  <c:v>ИМЦ</c:v>
                </c:pt>
                <c:pt idx="14">
                  <c:v>ДОУ 6</c:v>
                </c:pt>
                <c:pt idx="15">
                  <c:v>ДОУ 9</c:v>
                </c:pt>
                <c:pt idx="16">
                  <c:v>ДОУ 21</c:v>
                </c:pt>
                <c:pt idx="17">
                  <c:v>ДОУ 23</c:v>
                </c:pt>
                <c:pt idx="18">
                  <c:v>ДОУ 29</c:v>
                </c:pt>
              </c:strCache>
            </c:strRef>
          </c:cat>
          <c:val>
            <c:numRef>
              <c:f>'Мониторинг участия'!$C$32:$U$32</c:f>
              <c:numCache>
                <c:formatCode>General</c:formatCode>
                <c:ptCount val="19"/>
                <c:pt idx="2">
                  <c:v>1</c:v>
                </c:pt>
                <c:pt idx="10">
                  <c:v>2</c:v>
                </c:pt>
                <c:pt idx="12">
                  <c:v>1</c:v>
                </c:pt>
                <c:pt idx="14">
                  <c:v>1</c:v>
                </c:pt>
              </c:numCache>
            </c:numRef>
          </c:val>
        </c:ser>
        <c:ser>
          <c:idx val="3"/>
          <c:order val="3"/>
          <c:tx>
            <c:strRef>
              <c:f>'Мониторинг участия'!$B$33</c:f>
              <c:strCache>
                <c:ptCount val="1"/>
                <c:pt idx="0">
                  <c:v>2014/15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'Мониторинг участия'!$C$29:$U$29</c:f>
              <c:strCache>
                <c:ptCount val="19"/>
                <c:pt idx="0">
                  <c:v>8</c:v>
                </c:pt>
                <c:pt idx="1">
                  <c:v>62</c:v>
                </c:pt>
                <c:pt idx="2">
                  <c:v>64</c:v>
                </c:pt>
                <c:pt idx="3">
                  <c:v>67</c:v>
                </c:pt>
                <c:pt idx="4">
                  <c:v>71</c:v>
                </c:pt>
                <c:pt idx="5">
                  <c:v>72</c:v>
                </c:pt>
                <c:pt idx="6">
                  <c:v>73</c:v>
                </c:pt>
                <c:pt idx="7">
                  <c:v>74</c:v>
                </c:pt>
                <c:pt idx="8">
                  <c:v>75</c:v>
                </c:pt>
                <c:pt idx="9">
                  <c:v>76</c:v>
                </c:pt>
                <c:pt idx="10">
                  <c:v>лицей</c:v>
                </c:pt>
                <c:pt idx="11">
                  <c:v>ЦДТ</c:v>
                </c:pt>
                <c:pt idx="12">
                  <c:v>ДПЦ</c:v>
                </c:pt>
                <c:pt idx="13">
                  <c:v>ИМЦ</c:v>
                </c:pt>
                <c:pt idx="14">
                  <c:v>ДОУ 6</c:v>
                </c:pt>
                <c:pt idx="15">
                  <c:v>ДОУ 9</c:v>
                </c:pt>
                <c:pt idx="16">
                  <c:v>ДОУ 21</c:v>
                </c:pt>
                <c:pt idx="17">
                  <c:v>ДОУ 23</c:v>
                </c:pt>
                <c:pt idx="18">
                  <c:v>ДОУ 29</c:v>
                </c:pt>
              </c:strCache>
            </c:strRef>
          </c:cat>
          <c:val>
            <c:numRef>
              <c:f>'Мониторинг участия'!$C$33:$U$33</c:f>
              <c:numCache>
                <c:formatCode>General</c:formatCode>
                <c:ptCount val="19"/>
                <c:pt idx="2">
                  <c:v>2</c:v>
                </c:pt>
                <c:pt idx="14">
                  <c:v>1</c:v>
                </c:pt>
              </c:numCache>
            </c:numRef>
          </c:val>
        </c:ser>
        <c:axId val="94361088"/>
        <c:axId val="94362624"/>
      </c:barChart>
      <c:catAx>
        <c:axId val="9436108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94362624"/>
        <c:crosses val="autoZero"/>
        <c:auto val="1"/>
        <c:lblAlgn val="ctr"/>
        <c:lblOffset val="100"/>
      </c:catAx>
      <c:valAx>
        <c:axId val="94362624"/>
        <c:scaling>
          <c:orientation val="minMax"/>
        </c:scaling>
        <c:axPos val="l"/>
        <c:majorGridlines/>
        <c:numFmt formatCode="General" sourceLinked="1"/>
        <c:tickLblPos val="nextTo"/>
        <c:crossAx val="9436108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 b="1"/>
          </a:pPr>
          <a:endParaRPr lang="ru-RU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'Мониторинг участия'!$B$41</c:f>
              <c:strCache>
                <c:ptCount val="1"/>
                <c:pt idx="0">
                  <c:v>2011/12</c:v>
                </c:pt>
              </c:strCache>
            </c:strRef>
          </c:tx>
          <c:cat>
            <c:strRef>
              <c:f>'Мониторинг участия'!$C$40:$P$40</c:f>
              <c:strCache>
                <c:ptCount val="14"/>
                <c:pt idx="0">
                  <c:v>8</c:v>
                </c:pt>
                <c:pt idx="1">
                  <c:v>62</c:v>
                </c:pt>
                <c:pt idx="2">
                  <c:v>64</c:v>
                </c:pt>
                <c:pt idx="3">
                  <c:v>67</c:v>
                </c:pt>
                <c:pt idx="4">
                  <c:v>71</c:v>
                </c:pt>
                <c:pt idx="5">
                  <c:v>72</c:v>
                </c:pt>
                <c:pt idx="6">
                  <c:v>73</c:v>
                </c:pt>
                <c:pt idx="7">
                  <c:v>74</c:v>
                </c:pt>
                <c:pt idx="8">
                  <c:v>75</c:v>
                </c:pt>
                <c:pt idx="9">
                  <c:v>76</c:v>
                </c:pt>
                <c:pt idx="10">
                  <c:v>лицей</c:v>
                </c:pt>
                <c:pt idx="11">
                  <c:v>ДОУ</c:v>
                </c:pt>
                <c:pt idx="12">
                  <c:v>ИМЦ</c:v>
                </c:pt>
                <c:pt idx="13">
                  <c:v>ДПЦ</c:v>
                </c:pt>
              </c:strCache>
            </c:strRef>
          </c:cat>
          <c:val>
            <c:numRef>
              <c:f>'Мониторинг участия'!$C$41:$P$41</c:f>
              <c:numCache>
                <c:formatCode>General</c:formatCode>
                <c:ptCount val="14"/>
                <c:pt idx="2">
                  <c:v>1</c:v>
                </c:pt>
                <c:pt idx="5">
                  <c:v>2</c:v>
                </c:pt>
                <c:pt idx="7">
                  <c:v>1</c:v>
                </c:pt>
                <c:pt idx="10">
                  <c:v>1</c:v>
                </c:pt>
                <c:pt idx="12">
                  <c:v>1</c:v>
                </c:pt>
                <c:pt idx="13">
                  <c:v>1</c:v>
                </c:pt>
              </c:numCache>
            </c:numRef>
          </c:val>
        </c:ser>
        <c:ser>
          <c:idx val="1"/>
          <c:order val="1"/>
          <c:tx>
            <c:strRef>
              <c:f>'Мониторинг участия'!$B$42</c:f>
              <c:strCache>
                <c:ptCount val="1"/>
                <c:pt idx="0">
                  <c:v>2012/13</c:v>
                </c:pt>
              </c:strCache>
            </c:strRef>
          </c:tx>
          <c:cat>
            <c:strRef>
              <c:f>'Мониторинг участия'!$C$40:$P$40</c:f>
              <c:strCache>
                <c:ptCount val="14"/>
                <c:pt idx="0">
                  <c:v>8</c:v>
                </c:pt>
                <c:pt idx="1">
                  <c:v>62</c:v>
                </c:pt>
                <c:pt idx="2">
                  <c:v>64</c:v>
                </c:pt>
                <c:pt idx="3">
                  <c:v>67</c:v>
                </c:pt>
                <c:pt idx="4">
                  <c:v>71</c:v>
                </c:pt>
                <c:pt idx="5">
                  <c:v>72</c:v>
                </c:pt>
                <c:pt idx="6">
                  <c:v>73</c:v>
                </c:pt>
                <c:pt idx="7">
                  <c:v>74</c:v>
                </c:pt>
                <c:pt idx="8">
                  <c:v>75</c:v>
                </c:pt>
                <c:pt idx="9">
                  <c:v>76</c:v>
                </c:pt>
                <c:pt idx="10">
                  <c:v>лицей</c:v>
                </c:pt>
                <c:pt idx="11">
                  <c:v>ДОУ</c:v>
                </c:pt>
                <c:pt idx="12">
                  <c:v>ИМЦ</c:v>
                </c:pt>
                <c:pt idx="13">
                  <c:v>ДПЦ</c:v>
                </c:pt>
              </c:strCache>
            </c:strRef>
          </c:cat>
          <c:val>
            <c:numRef>
              <c:f>'Мониторинг участия'!$C$42:$P$42</c:f>
              <c:numCache>
                <c:formatCode>General</c:formatCode>
                <c:ptCount val="14"/>
                <c:pt idx="2">
                  <c:v>1</c:v>
                </c:pt>
                <c:pt idx="4">
                  <c:v>1</c:v>
                </c:pt>
                <c:pt idx="5">
                  <c:v>1</c:v>
                </c:pt>
                <c:pt idx="7">
                  <c:v>1</c:v>
                </c:pt>
                <c:pt idx="8">
                  <c:v>3</c:v>
                </c:pt>
                <c:pt idx="10">
                  <c:v>1</c:v>
                </c:pt>
              </c:numCache>
            </c:numRef>
          </c:val>
        </c:ser>
        <c:ser>
          <c:idx val="2"/>
          <c:order val="2"/>
          <c:tx>
            <c:strRef>
              <c:f>'Мониторинг участия'!$B$43</c:f>
              <c:strCache>
                <c:ptCount val="1"/>
                <c:pt idx="0">
                  <c:v>2013/14</c:v>
                </c:pt>
              </c:strCache>
            </c:strRef>
          </c:tx>
          <c:cat>
            <c:strRef>
              <c:f>'Мониторинг участия'!$C$40:$P$40</c:f>
              <c:strCache>
                <c:ptCount val="14"/>
                <c:pt idx="0">
                  <c:v>8</c:v>
                </c:pt>
                <c:pt idx="1">
                  <c:v>62</c:v>
                </c:pt>
                <c:pt idx="2">
                  <c:v>64</c:v>
                </c:pt>
                <c:pt idx="3">
                  <c:v>67</c:v>
                </c:pt>
                <c:pt idx="4">
                  <c:v>71</c:v>
                </c:pt>
                <c:pt idx="5">
                  <c:v>72</c:v>
                </c:pt>
                <c:pt idx="6">
                  <c:v>73</c:v>
                </c:pt>
                <c:pt idx="7">
                  <c:v>74</c:v>
                </c:pt>
                <c:pt idx="8">
                  <c:v>75</c:v>
                </c:pt>
                <c:pt idx="9">
                  <c:v>76</c:v>
                </c:pt>
                <c:pt idx="10">
                  <c:v>лицей</c:v>
                </c:pt>
                <c:pt idx="11">
                  <c:v>ДОУ</c:v>
                </c:pt>
                <c:pt idx="12">
                  <c:v>ИМЦ</c:v>
                </c:pt>
                <c:pt idx="13">
                  <c:v>ДПЦ</c:v>
                </c:pt>
              </c:strCache>
            </c:strRef>
          </c:cat>
          <c:val>
            <c:numRef>
              <c:f>'Мониторинг участия'!$C$43:$P$43</c:f>
              <c:numCache>
                <c:formatCode>General</c:formatCode>
                <c:ptCount val="14"/>
                <c:pt idx="1">
                  <c:v>1</c:v>
                </c:pt>
                <c:pt idx="2">
                  <c:v>5</c:v>
                </c:pt>
                <c:pt idx="3">
                  <c:v>1</c:v>
                </c:pt>
                <c:pt idx="4">
                  <c:v>1</c:v>
                </c:pt>
                <c:pt idx="5">
                  <c:v>6</c:v>
                </c:pt>
                <c:pt idx="6">
                  <c:v>1</c:v>
                </c:pt>
                <c:pt idx="8">
                  <c:v>2</c:v>
                </c:pt>
                <c:pt idx="9">
                  <c:v>8</c:v>
                </c:pt>
                <c:pt idx="10">
                  <c:v>2</c:v>
                </c:pt>
                <c:pt idx="11">
                  <c:v>2</c:v>
                </c:pt>
                <c:pt idx="12">
                  <c:v>1</c:v>
                </c:pt>
              </c:numCache>
            </c:numRef>
          </c:val>
        </c:ser>
        <c:ser>
          <c:idx val="3"/>
          <c:order val="3"/>
          <c:tx>
            <c:strRef>
              <c:f>'Мониторинг участия'!$B$44</c:f>
              <c:strCache>
                <c:ptCount val="1"/>
                <c:pt idx="0">
                  <c:v>2014/15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'Мониторинг участия'!$C$40:$P$40</c:f>
              <c:strCache>
                <c:ptCount val="14"/>
                <c:pt idx="0">
                  <c:v>8</c:v>
                </c:pt>
                <c:pt idx="1">
                  <c:v>62</c:v>
                </c:pt>
                <c:pt idx="2">
                  <c:v>64</c:v>
                </c:pt>
                <c:pt idx="3">
                  <c:v>67</c:v>
                </c:pt>
                <c:pt idx="4">
                  <c:v>71</c:v>
                </c:pt>
                <c:pt idx="5">
                  <c:v>72</c:v>
                </c:pt>
                <c:pt idx="6">
                  <c:v>73</c:v>
                </c:pt>
                <c:pt idx="7">
                  <c:v>74</c:v>
                </c:pt>
                <c:pt idx="8">
                  <c:v>75</c:v>
                </c:pt>
                <c:pt idx="9">
                  <c:v>76</c:v>
                </c:pt>
                <c:pt idx="10">
                  <c:v>лицей</c:v>
                </c:pt>
                <c:pt idx="11">
                  <c:v>ДОУ</c:v>
                </c:pt>
                <c:pt idx="12">
                  <c:v>ИМЦ</c:v>
                </c:pt>
                <c:pt idx="13">
                  <c:v>ДПЦ</c:v>
                </c:pt>
              </c:strCache>
            </c:strRef>
          </c:cat>
          <c:val>
            <c:numRef>
              <c:f>'Мониторинг участия'!$C$44:$P$44</c:f>
              <c:numCache>
                <c:formatCode>General</c:formatCode>
                <c:ptCount val="14"/>
                <c:pt idx="2">
                  <c:v>2</c:v>
                </c:pt>
                <c:pt idx="4">
                  <c:v>2</c:v>
                </c:pt>
                <c:pt idx="6">
                  <c:v>5</c:v>
                </c:pt>
                <c:pt idx="8">
                  <c:v>1</c:v>
                </c:pt>
                <c:pt idx="9">
                  <c:v>3</c:v>
                </c:pt>
                <c:pt idx="10">
                  <c:v>7</c:v>
                </c:pt>
                <c:pt idx="11">
                  <c:v>1</c:v>
                </c:pt>
              </c:numCache>
            </c:numRef>
          </c:val>
        </c:ser>
        <c:axId val="95549312"/>
        <c:axId val="95550848"/>
      </c:barChart>
      <c:catAx>
        <c:axId val="95549312"/>
        <c:scaling>
          <c:orientation val="minMax"/>
        </c:scaling>
        <c:axPos val="b"/>
        <c:tickLblPos val="nextTo"/>
        <c:crossAx val="95550848"/>
        <c:crosses val="autoZero"/>
        <c:auto val="1"/>
        <c:lblAlgn val="ctr"/>
        <c:lblOffset val="100"/>
      </c:catAx>
      <c:valAx>
        <c:axId val="95550848"/>
        <c:scaling>
          <c:orientation val="minMax"/>
        </c:scaling>
        <c:axPos val="l"/>
        <c:majorGridlines/>
        <c:numFmt formatCode="General" sourceLinked="1"/>
        <c:tickLblPos val="nextTo"/>
        <c:crossAx val="9554931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200" b="1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'Мониторинг участия'!$B$74</c:f>
              <c:strCache>
                <c:ptCount val="1"/>
                <c:pt idx="0">
                  <c:v>2012/13</c:v>
                </c:pt>
              </c:strCache>
            </c:strRef>
          </c:tx>
          <c:cat>
            <c:strRef>
              <c:f>'Мониторинг участия'!$C$73:$N$73</c:f>
              <c:strCache>
                <c:ptCount val="12"/>
                <c:pt idx="0">
                  <c:v>8</c:v>
                </c:pt>
                <c:pt idx="1">
                  <c:v>62</c:v>
                </c:pt>
                <c:pt idx="2">
                  <c:v>64</c:v>
                </c:pt>
                <c:pt idx="3">
                  <c:v>67</c:v>
                </c:pt>
                <c:pt idx="4">
                  <c:v>71</c:v>
                </c:pt>
                <c:pt idx="5">
                  <c:v>72</c:v>
                </c:pt>
                <c:pt idx="6">
                  <c:v>73</c:v>
                </c:pt>
                <c:pt idx="7">
                  <c:v>74</c:v>
                </c:pt>
                <c:pt idx="8">
                  <c:v>75</c:v>
                </c:pt>
                <c:pt idx="9">
                  <c:v>76</c:v>
                </c:pt>
                <c:pt idx="10">
                  <c:v>лицей</c:v>
                </c:pt>
                <c:pt idx="11">
                  <c:v>ЦДТ</c:v>
                </c:pt>
              </c:strCache>
            </c:strRef>
          </c:cat>
          <c:val>
            <c:numRef>
              <c:f>'Мониторинг участия'!$C$74:$N$74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3</c:v>
                </c:pt>
                <c:pt idx="6">
                  <c:v>6</c:v>
                </c:pt>
                <c:pt idx="7">
                  <c:v>2</c:v>
                </c:pt>
                <c:pt idx="8">
                  <c:v>2</c:v>
                </c:pt>
                <c:pt idx="9">
                  <c:v>1</c:v>
                </c:pt>
                <c:pt idx="10">
                  <c:v>8</c:v>
                </c:pt>
                <c:pt idx="11">
                  <c:v>0</c:v>
                </c:pt>
              </c:numCache>
            </c:numRef>
          </c:val>
        </c:ser>
        <c:ser>
          <c:idx val="1"/>
          <c:order val="1"/>
          <c:tx>
            <c:strRef>
              <c:f>'Мониторинг участия'!$B$75</c:f>
              <c:strCache>
                <c:ptCount val="1"/>
                <c:pt idx="0">
                  <c:v>2013/14</c:v>
                </c:pt>
              </c:strCache>
            </c:strRef>
          </c:tx>
          <c:cat>
            <c:strRef>
              <c:f>'Мониторинг участия'!$C$73:$N$73</c:f>
              <c:strCache>
                <c:ptCount val="12"/>
                <c:pt idx="0">
                  <c:v>8</c:v>
                </c:pt>
                <c:pt idx="1">
                  <c:v>62</c:v>
                </c:pt>
                <c:pt idx="2">
                  <c:v>64</c:v>
                </c:pt>
                <c:pt idx="3">
                  <c:v>67</c:v>
                </c:pt>
                <c:pt idx="4">
                  <c:v>71</c:v>
                </c:pt>
                <c:pt idx="5">
                  <c:v>72</c:v>
                </c:pt>
                <c:pt idx="6">
                  <c:v>73</c:v>
                </c:pt>
                <c:pt idx="7">
                  <c:v>74</c:v>
                </c:pt>
                <c:pt idx="8">
                  <c:v>75</c:v>
                </c:pt>
                <c:pt idx="9">
                  <c:v>76</c:v>
                </c:pt>
                <c:pt idx="10">
                  <c:v>лицей</c:v>
                </c:pt>
                <c:pt idx="11">
                  <c:v>ЦДТ</c:v>
                </c:pt>
              </c:strCache>
            </c:strRef>
          </c:cat>
          <c:val>
            <c:numRef>
              <c:f>'Мониторинг участия'!$C$75:$N$75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8</c:v>
                </c:pt>
                <c:pt idx="3">
                  <c:v>0</c:v>
                </c:pt>
                <c:pt idx="4">
                  <c:v>0</c:v>
                </c:pt>
                <c:pt idx="5">
                  <c:v>5</c:v>
                </c:pt>
                <c:pt idx="6">
                  <c:v>17</c:v>
                </c:pt>
                <c:pt idx="7">
                  <c:v>2</c:v>
                </c:pt>
                <c:pt idx="8">
                  <c:v>4</c:v>
                </c:pt>
                <c:pt idx="9">
                  <c:v>10</c:v>
                </c:pt>
                <c:pt idx="10">
                  <c:v>14</c:v>
                </c:pt>
                <c:pt idx="11">
                  <c:v>1</c:v>
                </c:pt>
              </c:numCache>
            </c:numRef>
          </c:val>
        </c:ser>
        <c:ser>
          <c:idx val="2"/>
          <c:order val="2"/>
          <c:tx>
            <c:strRef>
              <c:f>'Мониторинг участия'!$B$76</c:f>
              <c:strCache>
                <c:ptCount val="1"/>
                <c:pt idx="0">
                  <c:v>2014/15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'Мониторинг участия'!$C$73:$N$73</c:f>
              <c:strCache>
                <c:ptCount val="12"/>
                <c:pt idx="0">
                  <c:v>8</c:v>
                </c:pt>
                <c:pt idx="1">
                  <c:v>62</c:v>
                </c:pt>
                <c:pt idx="2">
                  <c:v>64</c:v>
                </c:pt>
                <c:pt idx="3">
                  <c:v>67</c:v>
                </c:pt>
                <c:pt idx="4">
                  <c:v>71</c:v>
                </c:pt>
                <c:pt idx="5">
                  <c:v>72</c:v>
                </c:pt>
                <c:pt idx="6">
                  <c:v>73</c:v>
                </c:pt>
                <c:pt idx="7">
                  <c:v>74</c:v>
                </c:pt>
                <c:pt idx="8">
                  <c:v>75</c:v>
                </c:pt>
                <c:pt idx="9">
                  <c:v>76</c:v>
                </c:pt>
                <c:pt idx="10">
                  <c:v>лицей</c:v>
                </c:pt>
                <c:pt idx="11">
                  <c:v>ЦДТ</c:v>
                </c:pt>
              </c:strCache>
            </c:strRef>
          </c:cat>
          <c:val>
            <c:numRef>
              <c:f>'Мониторинг участия'!$C$76:$N$76</c:f>
              <c:numCache>
                <c:formatCode>General</c:formatCode>
                <c:ptCount val="12"/>
                <c:pt idx="0">
                  <c:v>0</c:v>
                </c:pt>
                <c:pt idx="1">
                  <c:v>1</c:v>
                </c:pt>
                <c:pt idx="2">
                  <c:v>15</c:v>
                </c:pt>
                <c:pt idx="3">
                  <c:v>0</c:v>
                </c:pt>
                <c:pt idx="4">
                  <c:v>3</c:v>
                </c:pt>
                <c:pt idx="5">
                  <c:v>0</c:v>
                </c:pt>
                <c:pt idx="6">
                  <c:v>18</c:v>
                </c:pt>
                <c:pt idx="7">
                  <c:v>4</c:v>
                </c:pt>
                <c:pt idx="8">
                  <c:v>1</c:v>
                </c:pt>
                <c:pt idx="9">
                  <c:v>25</c:v>
                </c:pt>
                <c:pt idx="10">
                  <c:v>9</c:v>
                </c:pt>
                <c:pt idx="11">
                  <c:v>0</c:v>
                </c:pt>
              </c:numCache>
            </c:numRef>
          </c:val>
        </c:ser>
        <c:shape val="box"/>
        <c:axId val="97895936"/>
        <c:axId val="97897472"/>
        <c:axId val="0"/>
      </c:bar3DChart>
      <c:catAx>
        <c:axId val="9789593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97897472"/>
        <c:crosses val="autoZero"/>
        <c:auto val="1"/>
        <c:lblAlgn val="ctr"/>
        <c:lblOffset val="100"/>
      </c:catAx>
      <c:valAx>
        <c:axId val="97897472"/>
        <c:scaling>
          <c:orientation val="minMax"/>
        </c:scaling>
        <c:axPos val="l"/>
        <c:majorGridlines/>
        <c:numFmt formatCode="General" sourceLinked="1"/>
        <c:tickLblPos val="nextTo"/>
        <c:crossAx val="9789593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/>
          </a:pPr>
          <a:endParaRPr lang="ru-RU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CA746-0A2C-451C-BFC3-C8570B3FE7CB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1C7A8-FCA2-404A-A289-F30D31463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1C7A8-FCA2-404A-A289-F30D3146369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1C7A8-FCA2-404A-A289-F30D3146369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1C7A8-FCA2-404A-A289-F30D3146369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1C7A8-FCA2-404A-A289-F30D3146369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1C7A8-FCA2-404A-A289-F30D3146369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1C7A8-FCA2-404A-A289-F30D3146369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E98DC-355E-4722-826A-BA1584E22566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www.rosatomschool.ru</a:t>
            </a:r>
            <a:endParaRPr lang="ru-RU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ru-RU" dirty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E98DC-355E-4722-826A-BA1584E22566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C56C1-1215-48E0-8CEF-B74E3ED5F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E98DC-355E-4722-826A-BA1584E22566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C56C1-1215-48E0-8CEF-B74E3ED5F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E98DC-355E-4722-826A-BA1584E22566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www.rosatomschool.ru</a:t>
            </a:r>
            <a:endParaRPr lang="ru-RU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ru-RU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E98DC-355E-4722-826A-BA1584E22566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www.rosatomschool.ru</a:t>
            </a:r>
            <a:endParaRPr lang="ru-RU" dirty="0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E98DC-355E-4722-826A-BA1584E22566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C56C1-1215-48E0-8CEF-B74E3ED5F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E98DC-355E-4722-826A-BA1584E22566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C56C1-1215-48E0-8CEF-B74E3ED5F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E98DC-355E-4722-826A-BA1584E22566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C56C1-1215-48E0-8CEF-B74E3ED5F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E98DC-355E-4722-826A-BA1584E22566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C56C1-1215-48E0-8CEF-B74E3ED5F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E98DC-355E-4722-826A-BA1584E22566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C56C1-1215-48E0-8CEF-B74E3ED5F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E98DC-355E-4722-826A-BA1584E22566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C56C1-1215-48E0-8CEF-B74E3ED5F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8000" r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Семинар 18-19 авг\подложка.bmp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32" y="-4"/>
            <a:ext cx="9163050" cy="2857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E98DC-355E-4722-826A-BA1584E22566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www.rosatomschool.ru</a:t>
            </a:r>
            <a:endParaRPr lang="ru-RU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FF66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mic Sans MS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Мониторинг участия образовательных организаций </a:t>
            </a:r>
            <a:br>
              <a:rPr lang="ru-RU" dirty="0" smtClean="0"/>
            </a:br>
            <a:r>
              <a:rPr lang="ru-RU" dirty="0" smtClean="0"/>
              <a:t>в проекте «Школа </a:t>
            </a:r>
            <a:r>
              <a:rPr lang="ru-RU" dirty="0" err="1" smtClean="0"/>
              <a:t>Росатома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0" y="6492899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algn="ctr"/>
            <a:r>
              <a:rPr lang="en-US" sz="1400" dirty="0" smtClean="0"/>
              <a:t>www.rosatomschool.ru</a:t>
            </a:r>
            <a:endParaRPr lang="ru-RU" sz="1400" dirty="0"/>
          </a:p>
        </p:txBody>
      </p:sp>
      <p:pic>
        <p:nvPicPr>
          <p:cNvPr id="1026" name="Picture 2" descr="C:\Documents and Settings\soa\Рабочий стол\Школа РОСАТОМ\2014-2015\ФОТо Дети Школа Росатома\Озерец Даниил шк 73 конкурс «Дети. Творчество, Атом. Великой Победе посвящается» (г. Волгодонск).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8716" t="3030" r="14199" b="12121"/>
          <a:stretch>
            <a:fillRect/>
          </a:stretch>
        </p:blipFill>
        <p:spPr bwMode="auto">
          <a:xfrm>
            <a:off x="6215074" y="4643446"/>
            <a:ext cx="2714644" cy="2000264"/>
          </a:xfrm>
          <a:prstGeom prst="rect">
            <a:avLst/>
          </a:prstGeom>
          <a:noFill/>
        </p:spPr>
      </p:pic>
      <p:pic>
        <p:nvPicPr>
          <p:cNvPr id="1027" name="Picture 3" descr="C:\Documents and Settings\soa\Рабочий стол\Школа РОСАТОМ\2014-2015\ФОТо Дети Школа Росатома\команда ТВ-студии «ЭЛиТ» лицея    конкурс-фестиваль школьных СМИ «Спасибо, ЗАТО, что ты есть» (г.Железногорск);.JPG"/>
          <p:cNvPicPr>
            <a:picLocks noChangeAspect="1" noChangeArrowheads="1"/>
          </p:cNvPicPr>
          <p:nvPr/>
        </p:nvPicPr>
        <p:blipFill>
          <a:blip r:embed="rId4" cstate="print"/>
          <a:srcRect l="22168" r="19238" b="4978"/>
          <a:stretch>
            <a:fillRect/>
          </a:stretch>
        </p:blipFill>
        <p:spPr bwMode="auto">
          <a:xfrm>
            <a:off x="6372200" y="1844824"/>
            <a:ext cx="2483768" cy="2686599"/>
          </a:xfrm>
          <a:prstGeom prst="rect">
            <a:avLst/>
          </a:prstGeom>
          <a:noFill/>
        </p:spPr>
      </p:pic>
      <p:pic>
        <p:nvPicPr>
          <p:cNvPr id="15" name="Рисунок 14" descr="C:\Documents and Settings\soa\Рабочий стол\ФОТО\Финал Шк Росатома 17-20.11.14 г Железногорск\IMG_0518.JPG"/>
          <p:cNvPicPr/>
          <p:nvPr/>
        </p:nvPicPr>
        <p:blipFill>
          <a:blip r:embed="rId5" cstate="print"/>
          <a:srcRect l="13942" t="6545" r="7932" b="12983"/>
          <a:stretch>
            <a:fillRect/>
          </a:stretch>
        </p:blipFill>
        <p:spPr bwMode="auto">
          <a:xfrm rot="5400000">
            <a:off x="2250264" y="2464588"/>
            <a:ext cx="4500595" cy="328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C:\Documents and Settings\soa\Рабочий стол\Школа РОСАТОМ\2014-2015\Стажировки\Новоуральск 1.jpg"/>
          <p:cNvPicPr>
            <a:picLocks noChangeAspect="1" noChangeArrowheads="1"/>
          </p:cNvPicPr>
          <p:nvPr/>
        </p:nvPicPr>
        <p:blipFill>
          <a:blip r:embed="rId6" cstate="print"/>
          <a:srcRect l="10156" t="6250" r="25463" b="17187"/>
          <a:stretch>
            <a:fillRect/>
          </a:stretch>
        </p:blipFill>
        <p:spPr bwMode="auto">
          <a:xfrm>
            <a:off x="0" y="4286256"/>
            <a:ext cx="2643173" cy="2357478"/>
          </a:xfrm>
          <a:prstGeom prst="rect">
            <a:avLst/>
          </a:prstGeom>
          <a:noFill/>
        </p:spPr>
      </p:pic>
      <p:pic>
        <p:nvPicPr>
          <p:cNvPr id="1032" name="Picture 8" descr="C:\Documents and Settings\soa\Рабочий стол\Школа РОСАТОМ\2014-2015\Стажировки\Новоуральск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857364"/>
            <a:ext cx="2714644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Количество участников проекта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0" y="6492899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algn="ctr"/>
            <a:r>
              <a:rPr lang="en-US" sz="1400" dirty="0" smtClean="0"/>
              <a:t>www.rosatomschool.ru</a:t>
            </a:r>
            <a:endParaRPr lang="ru-RU" sz="14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Количество финалистов проекта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0" y="6492899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algn="ctr"/>
            <a:r>
              <a:rPr lang="en-US" sz="1400" dirty="0" smtClean="0"/>
              <a:t>www.rosatomschool.ru</a:t>
            </a:r>
            <a:endParaRPr lang="ru-RU" sz="1400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Количество участников стажировок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0" y="6492899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algn="ctr"/>
            <a:r>
              <a:rPr lang="en-US" sz="1400" dirty="0" smtClean="0"/>
              <a:t>www.rosatomschool.ru</a:t>
            </a:r>
            <a:endParaRPr lang="ru-RU" sz="14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872" y="471852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Количество участников стажировок, 2014/15уч.г.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0" y="6492899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algn="ctr"/>
            <a:r>
              <a:rPr lang="en-US" sz="1400" dirty="0" smtClean="0"/>
              <a:t>www.rosatomschool.ru</a:t>
            </a:r>
            <a:endParaRPr lang="ru-RU" sz="14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23532" y="1600200"/>
          <a:ext cx="8640955" cy="4535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08"/>
                <a:gridCol w="648072"/>
                <a:gridCol w="720080"/>
                <a:gridCol w="648072"/>
                <a:gridCol w="648072"/>
                <a:gridCol w="648072"/>
                <a:gridCol w="864096"/>
                <a:gridCol w="696077"/>
                <a:gridCol w="960106"/>
              </a:tblGrid>
              <a:tr h="4262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Учителя 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ОУ</a:t>
                      </a:r>
                      <a:endParaRPr lang="ru-RU" sz="1600" dirty="0"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№64</a:t>
                      </a:r>
                      <a:endParaRPr lang="ru-RU" sz="1600" dirty="0"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№71</a:t>
                      </a:r>
                      <a:endParaRPr lang="ru-RU" sz="1600"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№73</a:t>
                      </a:r>
                      <a:endParaRPr lang="ru-RU" sz="1600" dirty="0"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№75</a:t>
                      </a:r>
                      <a:endParaRPr lang="ru-RU" sz="1600"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№76</a:t>
                      </a:r>
                      <a:endParaRPr lang="ru-RU" sz="1600"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лицей</a:t>
                      </a:r>
                      <a:endParaRPr lang="ru-RU" sz="1600"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ДОУ №6</a:t>
                      </a:r>
                      <a:endParaRPr lang="ru-RU" sz="1600"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ВСЕГО:</a:t>
                      </a:r>
                      <a:endParaRPr lang="ru-RU" sz="1600"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62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начальные классы</a:t>
                      </a:r>
                      <a:endParaRPr lang="ru-RU" sz="1600"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640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русский язык и литература</a:t>
                      </a:r>
                      <a:endParaRPr lang="ru-RU" sz="1600"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262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физика</a:t>
                      </a:r>
                      <a:endParaRPr lang="ru-RU" sz="1600"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dirty="0"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262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химия</a:t>
                      </a:r>
                      <a:endParaRPr lang="ru-RU" sz="1600"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262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информатика</a:t>
                      </a:r>
                      <a:endParaRPr lang="ru-RU" sz="1600"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262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история</a:t>
                      </a:r>
                      <a:endParaRPr lang="ru-RU" sz="1600"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262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зам. директора</a:t>
                      </a:r>
                      <a:endParaRPr lang="ru-RU" sz="1600"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262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зам.заведующей</a:t>
                      </a:r>
                      <a:endParaRPr lang="ru-RU" sz="1600"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262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ИТОГО:</a:t>
                      </a:r>
                      <a:endParaRPr lang="ru-RU" sz="1600"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7</a:t>
                      </a:r>
                      <a:endParaRPr lang="ru-RU" sz="1600"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600" dirty="0"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  Количество учащихся, участвующих в мероприятиях для талантливых детей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0" y="6492899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algn="ctr"/>
            <a:r>
              <a:rPr lang="en-US" sz="1400" dirty="0" smtClean="0"/>
              <a:t>www.rosatomschool.ru</a:t>
            </a:r>
            <a:endParaRPr lang="ru-RU" sz="14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92</Words>
  <Application>Microsoft Office PowerPoint</Application>
  <PresentationFormat>Экран (4:3)</PresentationFormat>
  <Paragraphs>108</Paragraphs>
  <Slides>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    Мониторинг участия образовательных организаций  в проекте «Школа Росатома»</vt:lpstr>
      <vt:lpstr>    Количество участников проекта</vt:lpstr>
      <vt:lpstr>     Количество финалистов проекта </vt:lpstr>
      <vt:lpstr>   Количество участников стажировок </vt:lpstr>
      <vt:lpstr>   Количество участников стажировок, 2014/15уч.г. </vt:lpstr>
      <vt:lpstr>   Количество учащихся, участвующих в мероприятиях для талантливых детей  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Valued Acer Customer</dc:creator>
  <cp:lastModifiedBy>kat</cp:lastModifiedBy>
  <cp:revision>31</cp:revision>
  <dcterms:created xsi:type="dcterms:W3CDTF">2011-08-18T12:28:09Z</dcterms:created>
  <dcterms:modified xsi:type="dcterms:W3CDTF">2015-10-16T04:59:49Z</dcterms:modified>
</cp:coreProperties>
</file>